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6" r:id="rId3"/>
    <p:sldId id="257" r:id="rId4"/>
    <p:sldId id="274" r:id="rId5"/>
    <p:sldId id="258" r:id="rId6"/>
    <p:sldId id="259" r:id="rId7"/>
    <p:sldId id="260" r:id="rId8"/>
    <p:sldId id="261" r:id="rId9"/>
    <p:sldId id="267" r:id="rId10"/>
    <p:sldId id="273" r:id="rId11"/>
    <p:sldId id="268" r:id="rId12"/>
    <p:sldId id="262" r:id="rId13"/>
    <p:sldId id="265" r:id="rId14"/>
    <p:sldId id="269" r:id="rId15"/>
    <p:sldId id="275" r:id="rId16"/>
    <p:sldId id="271" r:id="rId17"/>
    <p:sldId id="272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D2EAC-5087-471F-9B10-847CCF26C857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18907-7040-4B1C-9EAF-69C78189E3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50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F093-F3A7-4A9F-8403-8A3CF72EC5F6}" type="datetime1">
              <a:rPr lang="tr-TR" smtClean="0"/>
              <a:t>25.02.2014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A7BD-DF8D-4088-8577-AE4CC471366B}" type="datetime1">
              <a:rPr lang="tr-TR" smtClean="0"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C75F-5669-41F7-B7A8-712A8C64116F}" type="datetime1">
              <a:rPr lang="tr-TR" smtClean="0"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BF6E0D-C29C-406B-AD55-C48FADC6342E}" type="datetime1">
              <a:rPr lang="tr-TR" smtClean="0"/>
              <a:t>25.02.2014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C18-190E-4277-87E2-FDB0B42252CA}" type="datetime1">
              <a:rPr lang="tr-TR" smtClean="0"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FC38-502C-455B-A1E7-1D2455EC7443}" type="datetime1">
              <a:rPr lang="tr-TR" smtClean="0"/>
              <a:t>25.02.2014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9829-8BB6-4985-B716-321540D42025}" type="datetime1">
              <a:rPr lang="tr-TR" smtClean="0"/>
              <a:t>25.02.2014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A3CF-05B9-47E9-9B34-D3EE2C23FD68}" type="datetime1">
              <a:rPr lang="tr-TR" smtClean="0"/>
              <a:t>25.02.2014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F1E-5181-4CB0-907C-CA88D2EBDD6F}" type="datetime1">
              <a:rPr lang="tr-TR" smtClean="0"/>
              <a:t>25.02.2014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8F338F-1CEB-4EC2-B419-7A6C9B720F84}" type="datetime1">
              <a:rPr lang="tr-TR" smtClean="0"/>
              <a:t>25.02.2014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BBD2-89BC-4509-AF75-1F66520E7AD1}" type="datetime1">
              <a:rPr lang="tr-TR" smtClean="0"/>
              <a:t>25.02.2014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B4E32E-253C-42C9-879B-3951AC8D7A35}" type="datetime1">
              <a:rPr lang="tr-TR" smtClean="0"/>
              <a:t>25.02.2014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A.Ü. Lisansüstü Tez Proje Desteği Başvurusu Hazırlık Atölyesi * Prof.Dr.Çiler Dursun</a:t>
            </a: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CE743D-52C0-4D40-8EB0-56531A061839}" type="slidenum">
              <a:rPr lang="tr-TR" smtClean="0"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Hazırlayan: </a:t>
            </a:r>
            <a:r>
              <a:rPr lang="tr-TR" dirty="0" err="1" smtClean="0">
                <a:solidFill>
                  <a:srgbClr val="FFFF00"/>
                </a:solidFill>
              </a:rPr>
              <a:t>Prof.Dr</a:t>
            </a:r>
            <a:r>
              <a:rPr lang="tr-TR" dirty="0" smtClean="0">
                <a:solidFill>
                  <a:srgbClr val="FFFF00"/>
                </a:solidFill>
              </a:rPr>
              <a:t>.Çiler Dursun</a:t>
            </a:r>
          </a:p>
          <a:p>
            <a:r>
              <a:rPr lang="tr-TR" dirty="0" smtClean="0"/>
              <a:t>21.02.2014- A.Ü. </a:t>
            </a:r>
            <a:r>
              <a:rPr lang="tr-TR" dirty="0" err="1" smtClean="0"/>
              <a:t>İlef</a:t>
            </a:r>
            <a:endParaRPr lang="tr-TR" dirty="0" smtClean="0"/>
          </a:p>
          <a:p>
            <a:r>
              <a:rPr lang="tr-TR" dirty="0" err="1" smtClean="0"/>
              <a:t>cdursun</a:t>
            </a:r>
            <a:r>
              <a:rPr lang="tr-TR" dirty="0" smtClean="0"/>
              <a:t>@</a:t>
            </a:r>
            <a:r>
              <a:rPr lang="tr-TR" dirty="0" err="1" smtClean="0"/>
              <a:t>ankara</a:t>
            </a:r>
            <a:r>
              <a:rPr lang="tr-TR" dirty="0" smtClean="0"/>
              <a:t>.edu.tr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27518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ARAŞTIRMA PROJESİ GELİŞTİRMEK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2"/>
          </p:nvPr>
        </p:nvSpPr>
        <p:spPr>
          <a:xfrm>
            <a:off x="251520" y="6203667"/>
            <a:ext cx="8352928" cy="384048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A.Ü. Lisansüstü Tez Proje Desteği Başvurusu Hazırlık Atölyesi * </a:t>
            </a:r>
            <a:r>
              <a:rPr lang="tr-TR" dirty="0" err="1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Prof.Dr</a:t>
            </a:r>
            <a:r>
              <a:rPr lang="tr-TR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.Çiler Dursun</a:t>
            </a:r>
            <a:endParaRPr lang="tr-TR" dirty="0">
              <a:solidFill>
                <a:schemeClr val="accent2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Bunun senin için önemi nedir?</a:t>
            </a:r>
          </a:p>
          <a:p>
            <a:r>
              <a:rPr lang="tr-TR" dirty="0" smtClean="0"/>
              <a:t>Bunu potansiyel bir araştırma konusu olarak neden düşündün?</a:t>
            </a:r>
          </a:p>
          <a:p>
            <a:r>
              <a:rPr lang="tr-TR" dirty="0" smtClean="0"/>
              <a:t>Bu  fikirle ilgili hangi sorular geliştirilebilir? Literatürde neler var ve/veya neler yok?</a:t>
            </a: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10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Araştırmacının Kendisine Soracağı Sorular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7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Gelişebilecek pek çok olumsallığa dair bir planlamadır. </a:t>
            </a:r>
          </a:p>
          <a:p>
            <a:r>
              <a:rPr lang="tr-TR" dirty="0" smtClean="0"/>
              <a:t>Henüz araştırmacının karşılaşmadığı sorunlarla ilgili önceden verilen kararları planlamaktır. </a:t>
            </a:r>
          </a:p>
          <a:p>
            <a:r>
              <a:rPr lang="tr-TR" dirty="0" smtClean="0"/>
              <a:t>Nitel araştırmalar, stratejiler, taktikler ve tekniklerin zaman içinde geliştiği çerçevelerdir.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11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Tasarım Nedir?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projesinde, saptanan sorunun çalışılabilirliğini yeğlenen yöntem belirler:</a:t>
            </a:r>
          </a:p>
          <a:p>
            <a:pPr lvl="1"/>
            <a:r>
              <a:rPr lang="tr-TR" dirty="0" smtClean="0"/>
              <a:t>Çalışılabilir bir sorun alanı, yanlış yönteme dayandırıldığında çalışılamaz hale gelebilir</a:t>
            </a:r>
          </a:p>
          <a:p>
            <a:pPr lvl="1"/>
            <a:r>
              <a:rPr lang="tr-TR" dirty="0" smtClean="0"/>
              <a:t>Çalışılması zor bir sorun alanı, sağlam bir  yönteme dayandırıldığında çalışılabilir hale gelir. </a:t>
            </a:r>
          </a:p>
          <a:p>
            <a:pPr lvl="1">
              <a:buNone/>
            </a:pPr>
            <a:r>
              <a:rPr lang="tr-TR" dirty="0" smtClean="0">
                <a:solidFill>
                  <a:srgbClr val="92D050"/>
                </a:solidFill>
              </a:rPr>
              <a:t>Veri Toplama Yöntemleri:</a:t>
            </a:r>
          </a:p>
          <a:p>
            <a:pPr lvl="1">
              <a:buNone/>
            </a:pPr>
            <a:r>
              <a:rPr lang="tr-TR" dirty="0" smtClean="0"/>
              <a:t>1- Nicel yöntemler </a:t>
            </a:r>
          </a:p>
          <a:p>
            <a:pPr lvl="1">
              <a:buNone/>
            </a:pPr>
            <a:r>
              <a:rPr lang="tr-TR" dirty="0" smtClean="0"/>
              <a:t>2- Nitel yöntemler </a:t>
            </a:r>
          </a:p>
          <a:p>
            <a:pPr lvl="1">
              <a:buNone/>
            </a:pPr>
            <a:r>
              <a:rPr lang="tr-TR" dirty="0" smtClean="0"/>
              <a:t>3- Karma yöntemler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12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Yöntemin Merkeziliği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77072"/>
            <a:ext cx="266089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Meslektaşlarınıza, arkadaşlarınıza, tez </a:t>
            </a:r>
            <a:r>
              <a:rPr lang="tr-TR" dirty="0" err="1" smtClean="0"/>
              <a:t>danışmanınza</a:t>
            </a:r>
            <a:r>
              <a:rPr lang="tr-TR" dirty="0" smtClean="0"/>
              <a:t>, rehber/</a:t>
            </a:r>
            <a:r>
              <a:rPr lang="tr-TR" dirty="0" err="1" smtClean="0"/>
              <a:t>mentorlarınıza</a:t>
            </a:r>
            <a:r>
              <a:rPr lang="tr-TR" dirty="0" smtClean="0"/>
              <a:t> ve uzmanlara danışın, konuşun.</a:t>
            </a:r>
          </a:p>
          <a:p>
            <a:r>
              <a:rPr lang="tr-TR" dirty="0" smtClean="0"/>
              <a:t>Literatüre hakim olun. </a:t>
            </a:r>
          </a:p>
          <a:p>
            <a:r>
              <a:rPr lang="tr-TR" dirty="0" smtClean="0"/>
              <a:t>Bu araştırmanın neden şimdi yapılması gerektiğini iyi temellendirin. </a:t>
            </a:r>
          </a:p>
          <a:p>
            <a:r>
              <a:rPr lang="tr-TR" dirty="0" smtClean="0"/>
              <a:t>Araştırmada neyin “yeni” olduğunu öne çıkarın.</a:t>
            </a:r>
          </a:p>
          <a:p>
            <a:r>
              <a:rPr lang="tr-TR" dirty="0" smtClean="0"/>
              <a:t>Araştırma sonuçlarından neyin nasıl “yarar” sağlayacağını görünür kılın.</a:t>
            </a:r>
          </a:p>
          <a:p>
            <a:r>
              <a:rPr lang="tr-TR" dirty="0" smtClean="0"/>
              <a:t>İyi bir araştırma ekibi oluşturun ve araştırma ölçeği ile uygun olsun (ne çok büyük ne çok küçük ekip)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13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Araştırma Tasarımını Yapmak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Literatür taraması “ben bu konuyu/alanı çok iyi </a:t>
            </a:r>
            <a:r>
              <a:rPr lang="tr-TR" dirty="0" err="1" smtClean="0"/>
              <a:t>biliyorum”u</a:t>
            </a:r>
            <a:r>
              <a:rPr lang="tr-TR" dirty="0" smtClean="0"/>
              <a:t> kanıtlamak için değildir.</a:t>
            </a:r>
          </a:p>
          <a:p>
            <a:r>
              <a:rPr lang="tr-TR" dirty="0" smtClean="0"/>
              <a:t>Bu alanda hala gidilecek yol olduğunu ve o yolun </a:t>
            </a:r>
            <a:r>
              <a:rPr lang="tr-TR" dirty="0" err="1" smtClean="0"/>
              <a:t>katedilmesi</a:t>
            </a:r>
            <a:r>
              <a:rPr lang="tr-TR" dirty="0" smtClean="0"/>
              <a:t> gerektiğini güçlü bir biçimde gösterebilmek, ikna edebilmek içindir. </a:t>
            </a:r>
          </a:p>
          <a:p>
            <a:r>
              <a:rPr lang="tr-TR" dirty="0" smtClean="0"/>
              <a:t>Literatüre hakim olmayan bir proje metni, önerilen çalışmanın değeri ve yeri konusunda kuşkuya düşebilir.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14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Varolan</a:t>
            </a:r>
            <a:r>
              <a:rPr lang="tr-TR" dirty="0" smtClean="0">
                <a:solidFill>
                  <a:srgbClr val="FF0000"/>
                </a:solidFill>
              </a:rPr>
              <a:t> Araştırmalar Arasında Konumlanmak: Literatür Taraması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İşbirliği ile çalışılacak taraflar ayırt edilir</a:t>
            </a:r>
          </a:p>
          <a:p>
            <a:r>
              <a:rPr lang="tr-TR" dirty="0" smtClean="0"/>
              <a:t>Ortaya çıkabilecek sorunları öngörerek çözüm üretmeyi sağlar</a:t>
            </a:r>
          </a:p>
          <a:p>
            <a:r>
              <a:rPr lang="tr-TR" dirty="0" smtClean="0"/>
              <a:t>Araştırmaya konu olan insanların rızalarının kazanılması gerekir (Etik kurul belgesi)</a:t>
            </a: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15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Araştırmanın Uygulama Protokolleri Önemlidir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77072"/>
            <a:ext cx="271462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kaynaklarının yönetimiyle ilgilidir.</a:t>
            </a:r>
          </a:p>
          <a:p>
            <a:pPr lvl="1"/>
            <a:r>
              <a:rPr lang="tr-TR" dirty="0" smtClean="0"/>
              <a:t>Bilgisayar  ve diğer teknolojik araçlar</a:t>
            </a:r>
          </a:p>
          <a:p>
            <a:pPr lvl="1"/>
            <a:r>
              <a:rPr lang="tr-TR" dirty="0" smtClean="0"/>
              <a:t>Çalışacak personel</a:t>
            </a:r>
          </a:p>
          <a:p>
            <a:pPr lvl="1"/>
            <a:r>
              <a:rPr lang="tr-TR" dirty="0" smtClean="0"/>
              <a:t>Seyahat giderleri</a:t>
            </a:r>
          </a:p>
          <a:p>
            <a:pPr lvl="1"/>
            <a:r>
              <a:rPr lang="tr-TR" dirty="0" smtClean="0"/>
              <a:t>Yayım (</a:t>
            </a:r>
            <a:r>
              <a:rPr lang="tr-TR" dirty="0" err="1" smtClean="0"/>
              <a:t>dissemination</a:t>
            </a:r>
            <a:r>
              <a:rPr lang="tr-TR" dirty="0" smtClean="0"/>
              <a:t>) giderleri</a:t>
            </a:r>
          </a:p>
          <a:p>
            <a:pPr lvl="1"/>
            <a:r>
              <a:rPr lang="tr-TR" dirty="0" smtClean="0"/>
              <a:t>Kitap giderleri</a:t>
            </a:r>
          </a:p>
          <a:p>
            <a:pPr lvl="1"/>
            <a:r>
              <a:rPr lang="tr-TR" dirty="0" smtClean="0"/>
              <a:t>Kırtasiye giderler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>
                <a:solidFill>
                  <a:srgbClr val="92D050"/>
                </a:solidFill>
              </a:rPr>
              <a:t>Kaynakların tamamını kullanmak projenin iyi  yürütüldüğünü gösterir.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16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Lojistik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proje önerilerinde, derlenecek verilerin </a:t>
            </a:r>
            <a:r>
              <a:rPr lang="tr-TR" dirty="0" smtClean="0">
                <a:solidFill>
                  <a:srgbClr val="92D050"/>
                </a:solidFill>
              </a:rPr>
              <a:t>güvenilirlik ve geçerliliklerinin </a:t>
            </a:r>
            <a:r>
              <a:rPr lang="tr-TR" dirty="0" smtClean="0"/>
              <a:t>sağlanması önemlidir. </a:t>
            </a:r>
          </a:p>
          <a:p>
            <a:r>
              <a:rPr lang="tr-TR" dirty="0" smtClean="0"/>
              <a:t>Çözümlemenin örneklemi iyi gerekçelendirilmelidir: </a:t>
            </a:r>
            <a:r>
              <a:rPr lang="tr-TR" dirty="0" smtClean="0">
                <a:solidFill>
                  <a:srgbClr val="92D050"/>
                </a:solidFill>
              </a:rPr>
              <a:t>mantıklı, anlamlı ve yeterli bir örneklem</a:t>
            </a:r>
          </a:p>
          <a:p>
            <a:r>
              <a:rPr lang="tr-TR" dirty="0" smtClean="0"/>
              <a:t>Veri toplama tekniğine dair </a:t>
            </a:r>
            <a:r>
              <a:rPr lang="tr-TR" dirty="0" smtClean="0">
                <a:solidFill>
                  <a:srgbClr val="92D050"/>
                </a:solidFill>
              </a:rPr>
              <a:t>ön hazırlıklar </a:t>
            </a:r>
            <a:r>
              <a:rPr lang="tr-TR" dirty="0" smtClean="0"/>
              <a:t>projede sunulmalıdır (geçici mülakat soruları, geçici anket soruları, geçici odak grup soruları vb..)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17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Çözümleme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Öngörülen çalışma sürecini ifade eder.</a:t>
            </a:r>
          </a:p>
          <a:p>
            <a:endParaRPr lang="tr-TR" dirty="0" smtClean="0"/>
          </a:p>
          <a:p>
            <a:r>
              <a:rPr lang="tr-TR" dirty="0" smtClean="0"/>
              <a:t>Özellikle nitel araştırma yöntemleri ile çalışılıyorsa, ara raporlama tarihlerine işleri yetiştirebilmek için, öngörülemeyecek aksaklıkları da hesaba katarak, daha geniş süreler tanınmalıdır araştırmaya. </a:t>
            </a:r>
          </a:p>
          <a:p>
            <a:r>
              <a:rPr lang="tr-TR" dirty="0" smtClean="0"/>
              <a:t>Araştırma takviminin yakalanamamasından daha iyi sonuçlar verir geniş süre tanımak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18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Araştırma Takvimi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Araştırmada hangi risklerin </a:t>
            </a:r>
            <a:r>
              <a:rPr lang="tr-TR" dirty="0" err="1" smtClean="0"/>
              <a:t>varolduğunu</a:t>
            </a:r>
            <a:r>
              <a:rPr lang="tr-TR" dirty="0" smtClean="0"/>
              <a:t> ya da ortaya çıkabileceğini</a:t>
            </a:r>
            <a:r>
              <a:rPr lang="tr-TR" dirty="0" smtClean="0">
                <a:solidFill>
                  <a:srgbClr val="92D050"/>
                </a:solidFill>
              </a:rPr>
              <a:t> öngörmekle </a:t>
            </a:r>
            <a:r>
              <a:rPr lang="tr-TR" dirty="0" smtClean="0"/>
              <a:t>ilgilidir.</a:t>
            </a:r>
          </a:p>
          <a:p>
            <a:r>
              <a:rPr lang="tr-TR" dirty="0" smtClean="0"/>
              <a:t>Bu risklerin gerçekleşmesi </a:t>
            </a:r>
            <a:r>
              <a:rPr lang="tr-TR" dirty="0" err="1" smtClean="0"/>
              <a:t>sözkonusu</a:t>
            </a:r>
            <a:r>
              <a:rPr lang="tr-TR" dirty="0" smtClean="0"/>
              <a:t> olsa da, araştırmacı araştırmanın başarıyla sonuçlanma parametrelerini belirleyerek, </a:t>
            </a:r>
            <a:r>
              <a:rPr lang="tr-TR" dirty="0" smtClean="0">
                <a:solidFill>
                  <a:srgbClr val="92D050"/>
                </a:solidFill>
              </a:rPr>
              <a:t>projeyi başarısızlık hattından uzaklaştırmış olur. 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19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Risk Planı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Henüz araştırılmamış bir alanda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yeni bir bilgi </a:t>
            </a:r>
            <a:r>
              <a:rPr lang="tr-TR" dirty="0" smtClean="0"/>
              <a:t>ortaya koymak  yada </a:t>
            </a:r>
          </a:p>
          <a:p>
            <a:r>
              <a:rPr lang="tr-TR" dirty="0" smtClean="0"/>
              <a:t>Çalışılmış bir alanında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farklı bileşenler, öğeler, parametrelerden hareketle </a:t>
            </a:r>
            <a:r>
              <a:rPr lang="tr-TR" dirty="0" err="1" smtClean="0"/>
              <a:t>varolan</a:t>
            </a:r>
            <a:r>
              <a:rPr lang="tr-TR" dirty="0" smtClean="0"/>
              <a:t> bilgi </a:t>
            </a:r>
            <a:r>
              <a:rPr lang="tr-TR" dirty="0" err="1" smtClean="0"/>
              <a:t>repertuvarını</a:t>
            </a:r>
            <a:r>
              <a:rPr lang="tr-TR" dirty="0" smtClean="0"/>
              <a:t> genişletmek, ya da</a:t>
            </a: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Yeni bir çalışma yöntemi </a:t>
            </a:r>
            <a:r>
              <a:rPr lang="tr-TR" dirty="0" smtClean="0"/>
              <a:t>geliştirmek ya da</a:t>
            </a: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Kuramsal bir düşünceyi pratiğe geçirmek </a:t>
            </a:r>
            <a:r>
              <a:rPr lang="tr-TR" dirty="0" smtClean="0"/>
              <a:t>ya da</a:t>
            </a:r>
          </a:p>
          <a:p>
            <a:r>
              <a:rPr lang="tr-TR" dirty="0" smtClean="0"/>
              <a:t>Belirli bir alanda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o güne kadarki bilgi birikimini gözden geçirmek</a:t>
            </a:r>
            <a:r>
              <a:rPr lang="tr-TR" dirty="0" smtClean="0"/>
              <a:t> amaçlarından herhangi birine yönelik olarak araştırmacının çeşitli analitik araçlar ve prosedürler çerçevesinde ve programlı biçimde çalışmasıdır 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2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Araştırma Nedir?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4294967295"/>
          </p:nvPr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1200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A.Ü. Lisansüstü Tez Proje Desteği Başvurusu Hazırlık Atölyesi * </a:t>
            </a:r>
            <a:r>
              <a:rPr lang="tr-TR" sz="1200" dirty="0" err="1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Prof.Dr</a:t>
            </a:r>
            <a:r>
              <a:rPr lang="tr-TR" sz="1200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.Çiler Dursun</a:t>
            </a:r>
            <a:endParaRPr lang="tr-TR" sz="1200" dirty="0">
              <a:solidFill>
                <a:schemeClr val="accent2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1331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Tez yapmak ile araştırma projesi yapmak arasında benzerlikler ve farklılıklar vardır:</a:t>
            </a:r>
          </a:p>
          <a:p>
            <a:pPr lvl="1"/>
            <a:r>
              <a:rPr lang="tr-TR" dirty="0" smtClean="0">
                <a:solidFill>
                  <a:srgbClr val="92D050"/>
                </a:solidFill>
              </a:rPr>
              <a:t>Benzerlikler:</a:t>
            </a:r>
          </a:p>
          <a:p>
            <a:pPr lvl="2"/>
            <a:r>
              <a:rPr lang="tr-TR" dirty="0" smtClean="0"/>
              <a:t>Yeni veya genişletilmiş bilgi üretimine yöneliktir.</a:t>
            </a:r>
          </a:p>
          <a:p>
            <a:pPr lvl="2"/>
            <a:r>
              <a:rPr lang="tr-TR" dirty="0" smtClean="0"/>
              <a:t>Yapılanmış süreçlerdir</a:t>
            </a:r>
          </a:p>
          <a:p>
            <a:pPr lvl="2"/>
            <a:r>
              <a:rPr lang="tr-TR" dirty="0" smtClean="0"/>
              <a:t>Ara ve son bitim tarihli işlerdir; zaman stresi yaratırlar</a:t>
            </a:r>
          </a:p>
          <a:p>
            <a:pPr lvl="2"/>
            <a:endParaRPr lang="tr-TR" sz="2400" dirty="0" smtClean="0"/>
          </a:p>
          <a:p>
            <a:pPr lvl="2"/>
            <a:r>
              <a:rPr lang="tr-TR" sz="2400" dirty="0" smtClean="0">
                <a:solidFill>
                  <a:srgbClr val="92D050"/>
                </a:solidFill>
              </a:rPr>
              <a:t>Farklar</a:t>
            </a:r>
            <a:r>
              <a:rPr lang="tr-TR" dirty="0" smtClean="0">
                <a:solidFill>
                  <a:srgbClr val="92D050"/>
                </a:solidFill>
              </a:rPr>
              <a:t>:</a:t>
            </a:r>
          </a:p>
          <a:p>
            <a:pPr lvl="3"/>
            <a:r>
              <a:rPr lang="tr-TR" dirty="0" smtClean="0"/>
              <a:t>Araştırmacı tezde danışmana tabidir, araştırma projesinde daha çok kendi başınadır.</a:t>
            </a:r>
          </a:p>
          <a:p>
            <a:pPr lvl="3"/>
            <a:r>
              <a:rPr lang="tr-TR" dirty="0" smtClean="0"/>
              <a:t>Tezde kaynak sıkıntısı tezin çerçevesini belirler; araştırma projesinde kaynak sıkıntısı yoktur.</a:t>
            </a:r>
          </a:p>
          <a:p>
            <a:pPr lvl="3"/>
            <a:r>
              <a:rPr lang="tr-TR" dirty="0" smtClean="0"/>
              <a:t>Araştırmacıyı çalıştırır. </a:t>
            </a:r>
          </a:p>
          <a:p>
            <a:pPr lvl="3"/>
            <a:endParaRPr lang="tr-TR" dirty="0" smtClean="0"/>
          </a:p>
          <a:p>
            <a:pPr lvl="3"/>
            <a:endParaRPr lang="tr-TR" dirty="0" smtClean="0"/>
          </a:p>
          <a:p>
            <a:pPr lvl="3"/>
            <a:endParaRPr lang="tr-TR" dirty="0" smtClean="0"/>
          </a:p>
          <a:p>
            <a:pPr lvl="3"/>
            <a:endParaRPr lang="tr-TR" dirty="0" smtClean="0"/>
          </a:p>
          <a:p>
            <a:pPr lvl="2"/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20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Tezlerin Projelendirilmesi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323528" y="6237312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21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539552" y="4221088"/>
            <a:ext cx="8229600" cy="78715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Teşekkürler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7" name="4 Altbilgi Yer Tutucusu"/>
          <p:cNvSpPr txBox="1">
            <a:spLocks/>
          </p:cNvSpPr>
          <p:nvPr/>
        </p:nvSpPr>
        <p:spPr>
          <a:xfrm>
            <a:off x="323528" y="6237312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146" y="1484784"/>
            <a:ext cx="432007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003232" cy="4641304"/>
          </a:xfrm>
        </p:spPr>
        <p:txBody>
          <a:bodyPr>
            <a:normAutofit/>
          </a:bodyPr>
          <a:lstStyle/>
          <a:p>
            <a:r>
              <a:rPr lang="tr-TR" dirty="0" smtClean="0"/>
              <a:t>Araştırmacının çeşitli analitik araçlardan yararlanarak, yapılanmış veya yeni gelişen prosedürler çerçevesinde bilgi çalışmasına yönelik ve programlı </a:t>
            </a:r>
            <a:r>
              <a:rPr lang="tr-TR" dirty="0" smtClean="0">
                <a:solidFill>
                  <a:srgbClr val="92D050"/>
                </a:solidFill>
              </a:rPr>
              <a:t>bir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92D050"/>
                </a:solidFill>
              </a:rPr>
              <a:t>tasarımdır.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Araştırma Projesi Nedir?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3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4294967295"/>
          </p:nvPr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1200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A.Ü. Lisansüstü Tez Proje Desteği Başvurusu Hazırlık Atölyesi * </a:t>
            </a:r>
            <a:r>
              <a:rPr lang="tr-TR" sz="1200" dirty="0" err="1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Prof.Dr</a:t>
            </a:r>
            <a:r>
              <a:rPr lang="tr-TR" sz="1200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.Çiler Dursun</a:t>
            </a:r>
            <a:endParaRPr lang="tr-TR" sz="1200" dirty="0">
              <a:solidFill>
                <a:schemeClr val="accent2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73016"/>
            <a:ext cx="3115418" cy="233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Çalışmanın amacı, rasyoneli, süreci ve beklenen sonuçları hakkında başkalarını bilgilendirmektir.</a:t>
            </a:r>
          </a:p>
          <a:p>
            <a:endParaRPr lang="tr-TR" dirty="0" smtClean="0"/>
          </a:p>
          <a:p>
            <a:r>
              <a:rPr lang="tr-TR" dirty="0" smtClean="0"/>
              <a:t>İnandırmak, ikna etmektir. </a:t>
            </a:r>
          </a:p>
          <a:p>
            <a:endParaRPr lang="tr-TR" dirty="0" smtClean="0"/>
          </a:p>
          <a:p>
            <a:r>
              <a:rPr lang="tr-TR" dirty="0" smtClean="0"/>
              <a:t>Araştırmacıyı bir projeye bağlar, adanmayı sağlar. 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4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Araştırma Proje Metninin Amacı Nedir?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4294967295"/>
          </p:nvPr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1200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A.Ü. Lisansüstü Tez Proje Desteği Başvurusu Hazırlık Atölyesi * </a:t>
            </a:r>
            <a:r>
              <a:rPr lang="tr-TR" sz="1200" dirty="0" err="1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Prof.Dr</a:t>
            </a:r>
            <a:r>
              <a:rPr lang="tr-TR" sz="1200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.Çiler Dursun</a:t>
            </a:r>
            <a:endParaRPr lang="tr-TR" sz="1200" dirty="0">
              <a:solidFill>
                <a:schemeClr val="accent2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Araştırma sorusunun netleştirilmesi</a:t>
            </a:r>
            <a:endParaRPr lang="en-US" dirty="0" smtClean="0"/>
          </a:p>
          <a:p>
            <a:r>
              <a:rPr lang="tr-TR" dirty="0" smtClean="0"/>
              <a:t>Literatür taraması</a:t>
            </a:r>
            <a:endParaRPr lang="en-US" dirty="0" smtClean="0"/>
          </a:p>
          <a:p>
            <a:r>
              <a:rPr lang="tr-TR" dirty="0" smtClean="0"/>
              <a:t>Araştırmanın amacının ortaya konulması</a:t>
            </a:r>
            <a:endParaRPr lang="en-US" dirty="0" smtClean="0"/>
          </a:p>
          <a:p>
            <a:r>
              <a:rPr lang="tr-TR" dirty="0" smtClean="0"/>
              <a:t>Araştırılacak konuya özel soruların sorulması</a:t>
            </a:r>
            <a:endParaRPr lang="en-US" dirty="0" smtClean="0"/>
          </a:p>
          <a:p>
            <a:r>
              <a:rPr lang="tr-TR" dirty="0" smtClean="0"/>
              <a:t>Veri toplama</a:t>
            </a:r>
            <a:endParaRPr lang="en-US" dirty="0" smtClean="0"/>
          </a:p>
          <a:p>
            <a:r>
              <a:rPr lang="tr-TR" dirty="0" smtClean="0"/>
              <a:t>Verilerin analizi ve yorumlanması</a:t>
            </a:r>
            <a:endParaRPr lang="en-US" dirty="0" smtClean="0"/>
          </a:p>
          <a:p>
            <a:r>
              <a:rPr lang="tr-TR" dirty="0" smtClean="0"/>
              <a:t>Araştırmanın raporlanması</a:t>
            </a:r>
            <a:endParaRPr lang="en-US" dirty="0" smtClean="0"/>
          </a:p>
          <a:p>
            <a:r>
              <a:rPr lang="tr-TR" dirty="0" smtClean="0"/>
              <a:t>Bulguların dağıtılması, paylaşılması</a:t>
            </a:r>
            <a:endParaRPr lang="en-US" dirty="0" smtClean="0"/>
          </a:p>
          <a:p>
            <a:r>
              <a:rPr lang="tr-TR" dirty="0" smtClean="0">
                <a:solidFill>
                  <a:srgbClr val="92D050"/>
                </a:solidFill>
              </a:rPr>
              <a:t>Bu aşamaları sırası sabit ve değişmez olarak görmekten çok, esnek bir yapılanmışlık olarak görmek gerekir.</a:t>
            </a:r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5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Araştırma Tasarımının Aşamaları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4294967295"/>
          </p:nvPr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1200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A.Ü. Lisansüstü Tez Proje Desteği Başvurusu Hazırlık Atölyesi * </a:t>
            </a:r>
            <a:r>
              <a:rPr lang="tr-TR" sz="1200" dirty="0" err="1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Prof.Dr</a:t>
            </a:r>
            <a:r>
              <a:rPr lang="tr-TR" sz="1200" dirty="0" smtClean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.Çiler Dursun</a:t>
            </a:r>
            <a:endParaRPr lang="tr-TR" sz="1200" dirty="0">
              <a:solidFill>
                <a:schemeClr val="accent2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4"/>
                </a:solidFill>
                <a:latin typeface="Calibri" pitchFamily="34" charset="0"/>
              </a:rPr>
              <a:t>Paradigma: </a:t>
            </a:r>
            <a:r>
              <a:rPr lang="tr-TR" dirty="0" smtClean="0">
                <a:latin typeface="Calibri" pitchFamily="34" charset="0"/>
              </a:rPr>
              <a:t>Araştırmacının konuyu nasıl çalışacağını belirleyen soyut inanç sistemleri</a:t>
            </a:r>
          </a:p>
          <a:p>
            <a:endParaRPr lang="tr-TR" dirty="0" smtClean="0">
              <a:latin typeface="Calibri" pitchFamily="34" charset="0"/>
            </a:endParaRPr>
          </a:p>
          <a:p>
            <a:pPr>
              <a:buNone/>
            </a:pPr>
            <a:endParaRPr lang="tr-TR" dirty="0" smtClean="0"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Sosyal bilim çalışmalarında yorumlayıcılığa ve eleştirele dönüş, araştırmanın nasıl tasarımlanacağını etkilemektedir. </a:t>
            </a:r>
          </a:p>
          <a:p>
            <a:endParaRPr lang="tr-TR" dirty="0">
              <a:latin typeface="Calibri" pitchFamily="34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6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Sosyal Bilim Araştırmalarında Paradigma Dönüşümü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latin typeface="Calibri" pitchFamily="34" charset="0"/>
              </a:rPr>
              <a:t>Bu dönüşün öğeleri:</a:t>
            </a:r>
          </a:p>
          <a:p>
            <a:pPr lvl="2">
              <a:buNone/>
            </a:pPr>
            <a:r>
              <a:rPr lang="tr-TR" dirty="0" smtClean="0">
                <a:latin typeface="Calibri" pitchFamily="34" charset="0"/>
              </a:rPr>
              <a:t>Gerçeklik değil gerçeklikler vardır: bunlar biricik,  çoğul, yerel olgulardır</a:t>
            </a:r>
          </a:p>
          <a:p>
            <a:pPr lvl="2">
              <a:buNone/>
            </a:pPr>
            <a:r>
              <a:rPr lang="tr-TR" dirty="0" smtClean="0">
                <a:latin typeface="Calibri" pitchFamily="34" charset="0"/>
              </a:rPr>
              <a:t>Araştırma, insan eylemlerinin ,dürtülerinin ve hissiyatının derin bir kavrayışını elde etmeye yöneliktir</a:t>
            </a:r>
          </a:p>
          <a:p>
            <a:pPr lvl="2">
              <a:buNone/>
            </a:pPr>
            <a:r>
              <a:rPr lang="tr-TR" dirty="0" smtClean="0">
                <a:latin typeface="Calibri" pitchFamily="34" charset="0"/>
              </a:rPr>
              <a:t>Araştırmacılar, yöntemsel araçlar kullanmaktan çok kendileri araçtırlar: araştırmacı ile çalıştığı şey arasında temel bir karşılıklı bağımlılık vardır. </a:t>
            </a:r>
          </a:p>
          <a:p>
            <a:pPr lvl="2">
              <a:buNone/>
            </a:pPr>
            <a:r>
              <a:rPr lang="tr-TR" dirty="0" smtClean="0">
                <a:latin typeface="Calibri" pitchFamily="34" charset="0"/>
              </a:rPr>
              <a:t>Araştırmacının ortaya koyduğu bilgiyle ilgili iddiası kısmi ve kaçınılmaz olarak konumlanmıştır</a:t>
            </a:r>
          </a:p>
          <a:p>
            <a:pPr lvl="2">
              <a:buNone/>
            </a:pPr>
            <a:r>
              <a:rPr lang="tr-TR" dirty="0" smtClean="0">
                <a:latin typeface="Calibri" pitchFamily="34" charset="0"/>
              </a:rPr>
              <a:t>Başarılı açıklamalar geliştirebilmesi için araştırmacının o sorunun ait olduğu bağlama ilişkin pratiklere ve anlamlara aşina olması gereklidir. </a:t>
            </a:r>
          </a:p>
          <a:p>
            <a:pPr lvl="2">
              <a:buNone/>
            </a:pPr>
            <a:r>
              <a:rPr lang="tr-TR" dirty="0" smtClean="0">
                <a:latin typeface="Calibri" pitchFamily="34" charset="0"/>
              </a:rPr>
              <a:t>Toplumsal aktörlerin öznel deneyimlerini onların edimlerinin anlamını açıklarken alıkoymalıdır. </a:t>
            </a:r>
          </a:p>
          <a:p>
            <a:pPr lvl="2">
              <a:buNone/>
            </a:pPr>
            <a:r>
              <a:rPr lang="tr-TR" dirty="0" smtClean="0">
                <a:latin typeface="Calibri" pitchFamily="34" charset="0"/>
              </a:rPr>
              <a:t>Açıklayıcı bilgi kadar anlamaya yönelik bilgi de önemlidir. Her ikisi birlikte olguyu gittikçe genişletir. </a:t>
            </a:r>
          </a:p>
          <a:p>
            <a:pPr lvl="2">
              <a:buNone/>
            </a:pPr>
            <a:endParaRPr lang="tr-TR" dirty="0" smtClean="0"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7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Yorumlayıcı ve eleştirel sosyal bilimde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7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Sorulacak araştırma soruları, araştırmacının kendi bağlamından kaynaklı olmalıdır. </a:t>
            </a:r>
          </a:p>
          <a:p>
            <a:r>
              <a:rPr lang="tr-TR" dirty="0" smtClean="0"/>
              <a:t>Projenin inandırıcılığı, sahiciliği buradan gelir</a:t>
            </a:r>
          </a:p>
          <a:p>
            <a:r>
              <a:rPr lang="tr-TR" dirty="0" smtClean="0"/>
              <a:t>Sorular etrafında bir sorunun varlığı ortaya konmalıdır</a:t>
            </a:r>
          </a:p>
          <a:p>
            <a:r>
              <a:rPr lang="tr-TR" dirty="0" smtClean="0"/>
              <a:t>Araştırmacının bağlamına uzak bir sorun alanı ise, araştırmacı önceki çalışmalardan hareketle bu bağlama yakınlaşmalı ve bu bağlamın sorun alanına kavramsal olarak yerleşmelidir.  </a:t>
            </a: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8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Proje Tasarımında Karşılığı: Konudan Önce Soru ve Sorunlar Gelir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653136"/>
            <a:ext cx="2106935" cy="157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Kişisel deneyim alanından</a:t>
            </a:r>
          </a:p>
          <a:p>
            <a:r>
              <a:rPr lang="tr-TR" dirty="0" smtClean="0"/>
              <a:t>Kuramdan ve araştırma literatüründen</a:t>
            </a:r>
          </a:p>
          <a:p>
            <a:r>
              <a:rPr lang="tr-TR" dirty="0" smtClean="0"/>
              <a:t>Toplumsal- güncel meselelerden</a:t>
            </a:r>
          </a:p>
          <a:p>
            <a:r>
              <a:rPr lang="tr-TR" dirty="0" smtClean="0"/>
              <a:t>Fon bulmayı sağlayan öncelikli alanlardan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E743D-52C0-4D40-8EB0-56531A061839}" type="slidenum">
              <a:rPr lang="tr-TR" smtClean="0"/>
              <a:t>9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Proje Tasarımı için Soru/Fikir Nereden Gelir?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4 Altbilgi Yer Tutucusu"/>
          <p:cNvSpPr txBox="1">
            <a:spLocks/>
          </p:cNvSpPr>
          <p:nvPr/>
        </p:nvSpPr>
        <p:spPr>
          <a:xfrm>
            <a:off x="251520" y="6203667"/>
            <a:ext cx="8352928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A.Ü. Lisansüstü Tez Proje Desteği Başvurusu Hazırlık Atölyesi *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Prof.Dr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.Çiler Dursun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717032"/>
            <a:ext cx="208823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</TotalTime>
  <Words>1170</Words>
  <Application>Microsoft Office PowerPoint</Application>
  <PresentationFormat>Ekran Gösterisi (4:3)</PresentationFormat>
  <Paragraphs>166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Kağıt</vt:lpstr>
      <vt:lpstr>ARAŞTIRMA PROJESİ GELİŞTİRMEK</vt:lpstr>
      <vt:lpstr>Araştırma Nedir?</vt:lpstr>
      <vt:lpstr>Araştırma Projesi Nedir?</vt:lpstr>
      <vt:lpstr>Araştırma Proje Metninin Amacı Nedir?</vt:lpstr>
      <vt:lpstr>Araştırma Tasarımının Aşamaları</vt:lpstr>
      <vt:lpstr>Sosyal Bilim Araştırmalarında Paradigma Dönüşümü</vt:lpstr>
      <vt:lpstr>Yorumlayıcı ve eleştirel sosyal bilimde</vt:lpstr>
      <vt:lpstr>Proje Tasarımında Karşılığı: Konudan Önce Soru ve Sorunlar Gelir</vt:lpstr>
      <vt:lpstr>Proje Tasarımı için Soru/Fikir Nereden Gelir?</vt:lpstr>
      <vt:lpstr>Araştırmacının Kendisine Soracağı Sorular</vt:lpstr>
      <vt:lpstr>Tasarım Nedir?</vt:lpstr>
      <vt:lpstr>Yöntemin Merkeziliği</vt:lpstr>
      <vt:lpstr>Araştırma Tasarımını Yapmak</vt:lpstr>
      <vt:lpstr>Varolan Araştırmalar Arasında Konumlanmak: Literatür Taraması </vt:lpstr>
      <vt:lpstr>Araştırmanın Uygulama Protokolleri Önemlidir</vt:lpstr>
      <vt:lpstr>Lojistik</vt:lpstr>
      <vt:lpstr>Çözümleme</vt:lpstr>
      <vt:lpstr>Araştırma Takvimi</vt:lpstr>
      <vt:lpstr>Risk Planı</vt:lpstr>
      <vt:lpstr>Tezlerin Projelendirilmesi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PROJESİ GELİŞTİRMEK</dc:title>
  <dc:creator>YÜCEL</dc:creator>
  <cp:lastModifiedBy>KASAUM 2</cp:lastModifiedBy>
  <cp:revision>36</cp:revision>
  <dcterms:created xsi:type="dcterms:W3CDTF">2014-02-20T21:59:08Z</dcterms:created>
  <dcterms:modified xsi:type="dcterms:W3CDTF">2014-02-25T10:29:57Z</dcterms:modified>
</cp:coreProperties>
</file>